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739" r:id="rId4"/>
    <p:sldId id="740" r:id="rId5"/>
    <p:sldId id="723" r:id="rId6"/>
    <p:sldId id="741" r:id="rId7"/>
    <p:sldId id="259" r:id="rId8"/>
    <p:sldId id="725" r:id="rId9"/>
    <p:sldId id="260" r:id="rId10"/>
    <p:sldId id="722" r:id="rId11"/>
    <p:sldId id="724" r:id="rId12"/>
    <p:sldId id="726" r:id="rId13"/>
    <p:sldId id="258" r:id="rId14"/>
    <p:sldId id="735" r:id="rId15"/>
    <p:sldId id="263" r:id="rId16"/>
    <p:sldId id="262" r:id="rId17"/>
    <p:sldId id="742" r:id="rId18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a Maria valdebenito" initials="Rv" lastIdx="1" clrIdx="0">
    <p:extLst>
      <p:ext uri="{19B8F6BF-5375-455C-9EA6-DF929625EA0E}">
        <p15:presenceInfo xmlns:p15="http://schemas.microsoft.com/office/powerpoint/2012/main" userId="635916b352d3ce2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299" autoAdjust="0"/>
  </p:normalViewPr>
  <p:slideViewPr>
    <p:cSldViewPr snapToGrid="0">
      <p:cViewPr varScale="1">
        <p:scale>
          <a:sx n="88" d="100"/>
          <a:sy n="88" d="100"/>
        </p:scale>
        <p:origin x="2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8D1A66B-B279-4C28-A560-847343DD4281}" type="datetimeFigureOut">
              <a:rPr lang="pt-BR" smtClean="0"/>
              <a:t>26/03/2026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FDB8516-DE9F-45C2-B5A0-AB1DF714DA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02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B8516-DE9F-45C2-B5A0-AB1DF714DAA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81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B8516-DE9F-45C2-B5A0-AB1DF714DAA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642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B8516-DE9F-45C2-B5A0-AB1DF714DAA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733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B8516-DE9F-45C2-B5A0-AB1DF714DAA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028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B8516-DE9F-45C2-B5A0-AB1DF714DAA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683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B8516-DE9F-45C2-B5A0-AB1DF714DAA6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971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0A113888-D7CF-6C2B-12C7-B4B3C7AED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017" y="6100763"/>
            <a:ext cx="11175158" cy="328613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Seminário d sobre cancro dos ramos da macieira – 24/03/2026  </a:t>
            </a:r>
            <a:r>
              <a:rPr lang="pt-BR" sz="1400" b="1" dirty="0" err="1">
                <a:solidFill>
                  <a:schemeClr val="tx1"/>
                </a:solidFill>
              </a:rPr>
              <a:t>Proterra</a:t>
            </a:r>
            <a:r>
              <a:rPr lang="pt-BR" sz="1400" b="1" dirty="0">
                <a:solidFill>
                  <a:schemeClr val="tx1"/>
                </a:solidFill>
              </a:rPr>
              <a:t> e  UCS/ IHARA e Basf)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8A5249E-0867-82B2-E112-04426759C77B}"/>
              </a:ext>
            </a:extLst>
          </p:cNvPr>
          <p:cNvSpPr/>
          <p:nvPr/>
        </p:nvSpPr>
        <p:spPr>
          <a:xfrm>
            <a:off x="6667066" y="1371599"/>
            <a:ext cx="4848659" cy="2757055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i="1" dirty="0" err="1"/>
              <a:t>Neonectria</a:t>
            </a:r>
            <a:r>
              <a:rPr lang="pt-BR" sz="2800" i="1" dirty="0"/>
              <a:t> ditíssima e </a:t>
            </a:r>
            <a:endParaRPr lang="pt-BR" sz="2800" dirty="0"/>
          </a:p>
          <a:p>
            <a:pPr algn="ctr"/>
            <a:r>
              <a:rPr lang="pt-BR" sz="2800" dirty="0" err="1"/>
              <a:t>Botryosphaeriaceae</a:t>
            </a:r>
            <a:r>
              <a:rPr lang="pt-BR" sz="2800" dirty="0"/>
              <a:t> nas macieiras da região de Vacaria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19D12AC-CDD5-3D9A-366C-EAAB5EBA5681}"/>
              </a:ext>
            </a:extLst>
          </p:cNvPr>
          <p:cNvSpPr/>
          <p:nvPr/>
        </p:nvSpPr>
        <p:spPr>
          <a:xfrm>
            <a:off x="1237129" y="5472112"/>
            <a:ext cx="9950823" cy="4286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ysClr val="windowText" lastClr="000000"/>
                </a:solidFill>
              </a:rPr>
              <a:t>Vinicius </a:t>
            </a:r>
            <a:r>
              <a:rPr lang="pt-BR" b="1" dirty="0" err="1">
                <a:solidFill>
                  <a:sysClr val="windowText" lastClr="000000"/>
                </a:solidFill>
              </a:rPr>
              <a:t>A.Bartnicki</a:t>
            </a:r>
            <a:r>
              <a:rPr lang="pt-BR" b="1" dirty="0">
                <a:solidFill>
                  <a:sysClr val="windowText" lastClr="000000"/>
                </a:solidFill>
              </a:rPr>
              <a:t>, Rosa Maria Valdebenito Sanhueza  e Murilo C dos Santos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7FBD62-0960-8206-05BC-B6AC01343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12366" r="10076"/>
          <a:stretch>
            <a:fillRect/>
          </a:stretch>
        </p:blipFill>
        <p:spPr>
          <a:xfrm>
            <a:off x="1438515" y="609167"/>
            <a:ext cx="2419398" cy="4600574"/>
          </a:xfrm>
          <a:prstGeom prst="rect">
            <a:avLst/>
          </a:prstGeom>
        </p:spPr>
      </p:pic>
      <p:pic>
        <p:nvPicPr>
          <p:cNvPr id="2" name="Picture 1" descr="C:\Users\Dra Rosa\Desktop\Rosa M\Cancro Eu\IMG_0135.JPG">
            <a:extLst>
              <a:ext uri="{FF2B5EF4-FFF2-40B4-BE49-F238E27FC236}">
                <a16:creationId xmlns:a16="http://schemas.microsoft.com/office/drawing/2014/main" id="{F85050FA-1696-DA22-852E-7FE823684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458" y="595312"/>
            <a:ext cx="1770063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14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3E2C-7FE1-067F-1A3F-D4D1D522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C70D4BC-0CDC-DD36-1275-02044C2AC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017" y="6100763"/>
            <a:ext cx="11175158" cy="328613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Seminário d sobre cancro dos ramos da macieira – 24/03/2026  </a:t>
            </a:r>
            <a:r>
              <a:rPr lang="pt-BR" sz="1400" b="1" dirty="0" err="1">
                <a:solidFill>
                  <a:schemeClr val="tx1"/>
                </a:solidFill>
              </a:rPr>
              <a:t>Proterra</a:t>
            </a:r>
            <a:r>
              <a:rPr lang="pt-BR" sz="1400" b="1" dirty="0">
                <a:solidFill>
                  <a:schemeClr val="tx1"/>
                </a:solidFill>
              </a:rPr>
              <a:t> e  UCS/ IHARA e Basf)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301B01FB-6DE0-B418-6D65-CFE132370520}"/>
              </a:ext>
            </a:extLst>
          </p:cNvPr>
          <p:cNvSpPr/>
          <p:nvPr/>
        </p:nvSpPr>
        <p:spPr>
          <a:xfrm>
            <a:off x="4959927" y="1756722"/>
            <a:ext cx="4528457" cy="14791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BOTRYOSPHAERIACEAE NAS MACIEIRAS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633DC40-6F34-6F17-0059-F911B35A4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92" y="615155"/>
            <a:ext cx="3199247" cy="5241486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9118583-DF0C-26AC-5452-6DCEC13B8CB6}"/>
              </a:ext>
            </a:extLst>
          </p:cNvPr>
          <p:cNvSpPr/>
          <p:nvPr/>
        </p:nvSpPr>
        <p:spPr>
          <a:xfrm>
            <a:off x="5192486" y="4889727"/>
            <a:ext cx="5029200" cy="32861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Rosa Maria Valdebenito </a:t>
            </a:r>
            <a:r>
              <a:rPr lang="pt-BR" dirty="0" err="1">
                <a:solidFill>
                  <a:schemeClr val="bg2"/>
                </a:solidFill>
              </a:rPr>
              <a:t>Sanhueza</a:t>
            </a:r>
            <a:endParaRPr lang="pt-B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321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063EF1-9E94-3A39-9909-596B7A607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Conteúdo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4D0E6E-B433-EEB7-9886-A3364076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658" y="3094353"/>
            <a:ext cx="10929256" cy="348342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b="1" dirty="0"/>
              <a:t>Doenças e patógenos citados até a década de 2000 associadas à morte de ramos no Brasil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b="1" dirty="0"/>
              <a:t>Características  do cancro papel e da podridão branca das maçãs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b="1" dirty="0"/>
              <a:t>Cancros dos  </a:t>
            </a:r>
            <a:r>
              <a:rPr lang="pt-BR" sz="2800" b="1" dirty="0" err="1"/>
              <a:t>pomáceas</a:t>
            </a:r>
            <a:r>
              <a:rPr lang="pt-BR" sz="2800" b="1" dirty="0"/>
              <a:t>  citados de 2000 até  o presente.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b="1" dirty="0"/>
              <a:t>Cancros  dos ramos  em pomares novos e morte descendente  das macieira` recomendações de manejo</a:t>
            </a:r>
          </a:p>
        </p:txBody>
      </p:sp>
    </p:spTree>
    <p:extLst>
      <p:ext uri="{BB962C8B-B14F-4D97-AF65-F5344CB8AC3E}">
        <p14:creationId xmlns:p14="http://schemas.microsoft.com/office/powerpoint/2010/main" val="1394759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agem 3">
            <a:extLst>
              <a:ext uri="{FF2B5EF4-FFF2-40B4-BE49-F238E27FC236}">
                <a16:creationId xmlns:a16="http://schemas.microsoft.com/office/drawing/2014/main" id="{F10D3A71-99A6-E62C-043E-8D45A7DC1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3908" y="1273486"/>
            <a:ext cx="3073704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7" name="Straight Connector 1033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Imagem 2">
            <a:extLst>
              <a:ext uri="{FF2B5EF4-FFF2-40B4-BE49-F238E27FC236}">
                <a16:creationId xmlns:a16="http://schemas.microsoft.com/office/drawing/2014/main" id="{61D0D272-DA6A-2CA5-1B14-1BF814235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5400000">
            <a:off x="7618496" y="1923914"/>
            <a:ext cx="4604800" cy="330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Imagem 1">
            <a:extLst>
              <a:ext uri="{FF2B5EF4-FFF2-40B4-BE49-F238E27FC236}">
                <a16:creationId xmlns:a16="http://schemas.microsoft.com/office/drawing/2014/main" id="{C13D2220-C55C-2D6D-A56A-2FB59D9CD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674" y="1170524"/>
            <a:ext cx="3517120" cy="411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302DE90-C56B-912D-9768-49CE8270D03A}"/>
              </a:ext>
            </a:extLst>
          </p:cNvPr>
          <p:cNvSpPr/>
          <p:nvPr/>
        </p:nvSpPr>
        <p:spPr>
          <a:xfrm>
            <a:off x="1441914" y="103239"/>
            <a:ext cx="8478981" cy="7951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n w="57150">
                  <a:noFill/>
                </a:ln>
                <a:solidFill>
                  <a:srgbClr val="FFFF00"/>
                </a:solidFill>
              </a:rPr>
              <a:t>Sintomas e sinais de </a:t>
            </a:r>
            <a:r>
              <a:rPr lang="pt-BR" sz="2000" b="1" i="1" dirty="0" err="1">
                <a:ln w="57150">
                  <a:noFill/>
                </a:ln>
                <a:solidFill>
                  <a:srgbClr val="FFFF00"/>
                </a:solidFill>
              </a:rPr>
              <a:t>Botryosphaeria</a:t>
            </a:r>
            <a:r>
              <a:rPr lang="pt-BR" sz="2000" b="1" i="1" dirty="0">
                <a:ln w="57150">
                  <a:noFill/>
                </a:ln>
                <a:solidFill>
                  <a:srgbClr val="FFFF00"/>
                </a:solidFill>
              </a:rPr>
              <a:t> </a:t>
            </a:r>
            <a:r>
              <a:rPr lang="pt-BR" sz="2000" b="1" i="1" dirty="0" err="1">
                <a:ln w="57150">
                  <a:noFill/>
                </a:ln>
                <a:solidFill>
                  <a:srgbClr val="FFFF00"/>
                </a:solidFill>
              </a:rPr>
              <a:t>dothidea</a:t>
            </a:r>
            <a:r>
              <a:rPr lang="pt-BR" sz="2000" b="1" i="1" dirty="0">
                <a:ln w="57150">
                  <a:noFill/>
                </a:ln>
                <a:solidFill>
                  <a:srgbClr val="FFFF00"/>
                </a:solidFill>
              </a:rPr>
              <a:t> nos ramos da </a:t>
            </a:r>
            <a:r>
              <a:rPr lang="pt-BR" sz="2000" b="1" dirty="0">
                <a:ln w="57150">
                  <a:noFill/>
                </a:ln>
                <a:solidFill>
                  <a:srgbClr val="FFFF00"/>
                </a:solidFill>
              </a:rPr>
              <a:t>macieira com cancro papel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76869AB-FC3B-7418-2839-5FDA102E717D}"/>
              </a:ext>
            </a:extLst>
          </p:cNvPr>
          <p:cNvCxnSpPr>
            <a:cxnSpLocks/>
          </p:cNvCxnSpPr>
          <p:nvPr/>
        </p:nvCxnSpPr>
        <p:spPr>
          <a:xfrm>
            <a:off x="355452" y="5093304"/>
            <a:ext cx="527359" cy="594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89C219A-2BA5-54FC-33CA-A646C9C0A5E6}"/>
              </a:ext>
            </a:extLst>
          </p:cNvPr>
          <p:cNvSpPr/>
          <p:nvPr/>
        </p:nvSpPr>
        <p:spPr>
          <a:xfrm>
            <a:off x="485960" y="5687476"/>
            <a:ext cx="3073704" cy="106728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Picnídios, área </a:t>
            </a:r>
            <a:r>
              <a:rPr lang="pt-BR" b="1" dirty="0" err="1">
                <a:solidFill>
                  <a:schemeClr val="tx1"/>
                </a:solidFill>
              </a:rPr>
              <a:t>avermalhada</a:t>
            </a:r>
            <a:r>
              <a:rPr lang="pt-BR" b="1" dirty="0">
                <a:solidFill>
                  <a:schemeClr val="tx1"/>
                </a:solidFill>
              </a:rPr>
              <a:t> lesão superficial</a:t>
            </a:r>
          </a:p>
        </p:txBody>
      </p:sp>
    </p:spTree>
    <p:extLst>
      <p:ext uri="{BB962C8B-B14F-4D97-AF65-F5344CB8AC3E}">
        <p14:creationId xmlns:p14="http://schemas.microsoft.com/office/powerpoint/2010/main" val="2056098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rutas em cima&#10;&#10;O conteúdo gerado por IA pode estar incorreto.">
            <a:extLst>
              <a:ext uri="{FF2B5EF4-FFF2-40B4-BE49-F238E27FC236}">
                <a16:creationId xmlns:a16="http://schemas.microsoft.com/office/drawing/2014/main" id="{74C54660-88D0-7B53-C19E-12B973A7A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14" y="782972"/>
            <a:ext cx="2783540" cy="2776234"/>
          </a:xfrm>
          <a:prstGeom prst="rect">
            <a:avLst/>
          </a:prstGeom>
        </p:spPr>
      </p:pic>
      <p:pic>
        <p:nvPicPr>
          <p:cNvPr id="1030" name="Picture 5" descr="B dot maçã">
            <a:extLst>
              <a:ext uri="{FF2B5EF4-FFF2-40B4-BE49-F238E27FC236}">
                <a16:creationId xmlns:a16="http://schemas.microsoft.com/office/drawing/2014/main" id="{3B2EBA21-8E95-886A-72CA-4C11DFC1A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561" y="782972"/>
            <a:ext cx="3337531" cy="250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1" descr="Pod branca">
            <a:extLst>
              <a:ext uri="{FF2B5EF4-FFF2-40B4-BE49-F238E27FC236}">
                <a16:creationId xmlns:a16="http://schemas.microsoft.com/office/drawing/2014/main" id="{0D2D3726-6C64-118F-808D-48651F3DC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10000" contrast="22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32" r="18703" b="18723"/>
          <a:stretch>
            <a:fillRect/>
          </a:stretch>
        </p:blipFill>
        <p:spPr bwMode="auto">
          <a:xfrm>
            <a:off x="4127247" y="3559206"/>
            <a:ext cx="2409826" cy="24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 descr="Laranjas e maçãs&#10;&#10;O conteúdo gerado por IA pode estar incorreto.">
            <a:extLst>
              <a:ext uri="{FF2B5EF4-FFF2-40B4-BE49-F238E27FC236}">
                <a16:creationId xmlns:a16="http://schemas.microsoft.com/office/drawing/2014/main" id="{F6BB1F96-0E90-E608-4DB8-64ABF3111D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4" r="15492"/>
          <a:stretch>
            <a:fillRect/>
          </a:stretch>
        </p:blipFill>
        <p:spPr>
          <a:xfrm>
            <a:off x="9331734" y="3559206"/>
            <a:ext cx="2409826" cy="2318634"/>
          </a:xfrm>
          <a:prstGeom prst="rect">
            <a:avLst/>
          </a:prstGeom>
        </p:spPr>
      </p:pic>
      <p:pic>
        <p:nvPicPr>
          <p:cNvPr id="9" name="Imagem 8" descr="Frutas em galho de planta&#10;&#10;O conteúdo gerado por IA pode estar incorreto.">
            <a:extLst>
              <a:ext uri="{FF2B5EF4-FFF2-40B4-BE49-F238E27FC236}">
                <a16:creationId xmlns:a16="http://schemas.microsoft.com/office/drawing/2014/main" id="{615FFCDB-EA32-ED33-B723-F799AED9E8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99" y="3343090"/>
            <a:ext cx="2409826" cy="250644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39D87FA4-CA75-15D0-984F-74ABE9862358}"/>
              </a:ext>
            </a:extLst>
          </p:cNvPr>
          <p:cNvSpPr/>
          <p:nvPr/>
        </p:nvSpPr>
        <p:spPr>
          <a:xfrm>
            <a:off x="412955" y="16072"/>
            <a:ext cx="10234416" cy="99239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n w="57150">
                  <a:noFill/>
                </a:ln>
                <a:solidFill>
                  <a:srgbClr val="FFFF00"/>
                </a:solidFill>
              </a:rPr>
              <a:t>Sintomas e sinais de </a:t>
            </a:r>
            <a:r>
              <a:rPr lang="pt-BR" sz="2400" b="1" i="1" dirty="0" err="1">
                <a:ln w="57150">
                  <a:noFill/>
                </a:ln>
                <a:solidFill>
                  <a:srgbClr val="FFFF00"/>
                </a:solidFill>
              </a:rPr>
              <a:t>Botryosphaeria</a:t>
            </a:r>
            <a:r>
              <a:rPr lang="pt-BR" sz="2400" b="1" i="1" dirty="0">
                <a:ln w="57150">
                  <a:noFill/>
                </a:ln>
                <a:solidFill>
                  <a:srgbClr val="FFFF00"/>
                </a:solidFill>
              </a:rPr>
              <a:t> </a:t>
            </a:r>
            <a:r>
              <a:rPr lang="pt-BR" sz="2400" b="1" i="1" dirty="0" err="1">
                <a:ln w="57150">
                  <a:noFill/>
                </a:ln>
                <a:solidFill>
                  <a:srgbClr val="FFFF00"/>
                </a:solidFill>
              </a:rPr>
              <a:t>dothidea</a:t>
            </a:r>
            <a:r>
              <a:rPr lang="pt-BR" sz="2400" b="1" i="1" dirty="0">
                <a:ln w="57150">
                  <a:noFill/>
                </a:ln>
                <a:solidFill>
                  <a:srgbClr val="FFFF00"/>
                </a:solidFill>
              </a:rPr>
              <a:t>  na podridão branca d</a:t>
            </a:r>
            <a:r>
              <a:rPr lang="pt-BR" sz="2400" b="1" dirty="0">
                <a:ln w="57150">
                  <a:noFill/>
                </a:ln>
                <a:solidFill>
                  <a:srgbClr val="FFFF00"/>
                </a:solidFill>
              </a:rPr>
              <a:t>as maçãs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8933633A-01D6-5012-C1BE-0C7BAA63BE3C}"/>
              </a:ext>
            </a:extLst>
          </p:cNvPr>
          <p:cNvSpPr/>
          <p:nvPr/>
        </p:nvSpPr>
        <p:spPr>
          <a:xfrm>
            <a:off x="742858" y="1188163"/>
            <a:ext cx="2409826" cy="18352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bg2"/>
                </a:solidFill>
              </a:rPr>
              <a:t>Maçãs estufadas mantem a forma  e exsudam </a:t>
            </a:r>
          </a:p>
        </p:txBody>
      </p:sp>
    </p:spTree>
    <p:extLst>
      <p:ext uri="{BB962C8B-B14F-4D97-AF65-F5344CB8AC3E}">
        <p14:creationId xmlns:p14="http://schemas.microsoft.com/office/powerpoint/2010/main" val="1347798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8E96996-C657-830E-4427-16B6661B8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623" y="1211604"/>
            <a:ext cx="2812473" cy="2812473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08C926BF-BD33-32EA-4A88-8562D0EB0632}"/>
              </a:ext>
            </a:extLst>
          </p:cNvPr>
          <p:cNvSpPr/>
          <p:nvPr/>
        </p:nvSpPr>
        <p:spPr>
          <a:xfrm>
            <a:off x="339213" y="42679"/>
            <a:ext cx="8952271" cy="7662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Fontes de inóculo de </a:t>
            </a:r>
            <a:r>
              <a:rPr lang="pt-BR" sz="2400" b="1" i="1" dirty="0"/>
              <a:t>B </a:t>
            </a:r>
            <a:r>
              <a:rPr lang="pt-BR" sz="2400" b="1" i="1" dirty="0" err="1"/>
              <a:t>dothidea</a:t>
            </a:r>
            <a:r>
              <a:rPr lang="pt-BR" sz="2400" b="1" i="1" dirty="0"/>
              <a:t> </a:t>
            </a:r>
            <a:r>
              <a:rPr lang="pt-BR" sz="2400" b="1" dirty="0"/>
              <a:t>e de outros patógenos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EA9D11B-7EC8-695B-E5DE-0D505BECB8E0}"/>
              </a:ext>
            </a:extLst>
          </p:cNvPr>
          <p:cNvSpPr/>
          <p:nvPr/>
        </p:nvSpPr>
        <p:spPr>
          <a:xfrm>
            <a:off x="132736" y="1902542"/>
            <a:ext cx="1725561" cy="164444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Gemas 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BFE226A-85AF-CC00-1EBC-C542FF876D0F}"/>
              </a:ext>
            </a:extLst>
          </p:cNvPr>
          <p:cNvSpPr/>
          <p:nvPr/>
        </p:nvSpPr>
        <p:spPr>
          <a:xfrm>
            <a:off x="2017623" y="4262287"/>
            <a:ext cx="2954594" cy="5340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Ramos de poda no chão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DD08105-2D33-F302-F9F4-B654626164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-8368" b="27742"/>
          <a:stretch>
            <a:fillRect/>
          </a:stretch>
        </p:blipFill>
        <p:spPr>
          <a:xfrm>
            <a:off x="5391987" y="1047136"/>
            <a:ext cx="2812472" cy="3333912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68C03D3-9A44-0C6D-5F52-4BAB42D5AD1D}"/>
              </a:ext>
            </a:extLst>
          </p:cNvPr>
          <p:cNvSpPr/>
          <p:nvPr/>
        </p:nvSpPr>
        <p:spPr>
          <a:xfrm>
            <a:off x="5676344" y="4360382"/>
            <a:ext cx="2109018" cy="56043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Múmias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3FD3B97-B755-65EE-D065-D5CB8380BDEF}"/>
              </a:ext>
            </a:extLst>
          </p:cNvPr>
          <p:cNvSpPr/>
          <p:nvPr/>
        </p:nvSpPr>
        <p:spPr>
          <a:xfrm>
            <a:off x="9728966" y="5707626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E480CAFF-2D9A-F400-1377-71463F21DC15}"/>
              </a:ext>
            </a:extLst>
          </p:cNvPr>
          <p:cNvSpPr/>
          <p:nvPr/>
        </p:nvSpPr>
        <p:spPr>
          <a:xfrm>
            <a:off x="9388908" y="5906731"/>
            <a:ext cx="2268134" cy="678426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Ramos com cancro europeu</a:t>
            </a:r>
          </a:p>
        </p:txBody>
      </p:sp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E41D2BA7-5689-C1AD-0487-FBD34BDA1A63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970892" y="5237584"/>
            <a:ext cx="806044" cy="566255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B3DFC029-F047-D08E-26E1-1056E3F1AFA2}"/>
              </a:ext>
            </a:extLst>
          </p:cNvPr>
          <p:cNvCxnSpPr>
            <a:cxnSpLocks/>
          </p:cNvCxnSpPr>
          <p:nvPr/>
        </p:nvCxnSpPr>
        <p:spPr>
          <a:xfrm>
            <a:off x="960895" y="3546987"/>
            <a:ext cx="0" cy="7153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F7F39F0-89FF-626D-C835-5902A3F83B95}"/>
              </a:ext>
            </a:extLst>
          </p:cNvPr>
          <p:cNvSpPr/>
          <p:nvPr/>
        </p:nvSpPr>
        <p:spPr>
          <a:xfrm>
            <a:off x="444453" y="4479939"/>
            <a:ext cx="1102125" cy="3213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Mudas</a:t>
            </a:r>
          </a:p>
        </p:txBody>
      </p:sp>
      <p:pic>
        <p:nvPicPr>
          <p:cNvPr id="6" name="Imagem 5" descr="Uma imagem contendo pássaro, pequeno, mesa, de madeira&#10;&#10;O conteúdo gerado por IA pode estar incorreto.">
            <a:extLst>
              <a:ext uri="{FF2B5EF4-FFF2-40B4-BE49-F238E27FC236}">
                <a16:creationId xmlns:a16="http://schemas.microsoft.com/office/drawing/2014/main" id="{A32A1D2E-6F07-4B82-6AB5-D4287D6802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95" y="5228108"/>
            <a:ext cx="2784098" cy="135724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0E381F5-D2A4-2614-1434-4EFE355A60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859" y="4914092"/>
            <a:ext cx="2723848" cy="167850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71ED37E6-14F2-00E8-2299-558B0A3CA3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4202" y="925439"/>
            <a:ext cx="2764177" cy="4914092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19" name="Elipse 18">
            <a:extLst>
              <a:ext uri="{FF2B5EF4-FFF2-40B4-BE49-F238E27FC236}">
                <a16:creationId xmlns:a16="http://schemas.microsoft.com/office/drawing/2014/main" id="{F9A505CF-7E33-AE26-30A1-1EDAD96167D5}"/>
              </a:ext>
            </a:extLst>
          </p:cNvPr>
          <p:cNvSpPr/>
          <p:nvPr/>
        </p:nvSpPr>
        <p:spPr>
          <a:xfrm>
            <a:off x="8834034" y="1596325"/>
            <a:ext cx="1340343" cy="195066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4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F93E-428F-904E-690F-54B3925B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6" y="664385"/>
            <a:ext cx="10315574" cy="940857"/>
          </a:xfrm>
        </p:spPr>
        <p:txBody>
          <a:bodyPr/>
          <a:lstStyle/>
          <a:p>
            <a:pPr algn="ctr"/>
            <a:br>
              <a:rPr lang="pt-BR" b="1" dirty="0"/>
            </a:br>
            <a:r>
              <a:rPr lang="pt-BR" b="1" dirty="0"/>
              <a:t>Cancros dos ramos e tronco</a:t>
            </a:r>
            <a:br>
              <a:rPr lang="pt-BR" b="1" dirty="0"/>
            </a:br>
            <a:r>
              <a:rPr lang="pt-BR" b="1" dirty="0"/>
              <a:t>morte descendente em Vacaria </a:t>
            </a:r>
            <a:br>
              <a:rPr lang="pt-BR" b="1" dirty="0"/>
            </a:br>
            <a:r>
              <a:rPr lang="pt-BR" b="1" dirty="0"/>
              <a:t>(Cancro papel?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A2972DA-BA68-D585-3463-E401A1F7A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76" y="2357435"/>
            <a:ext cx="2647389" cy="352985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D60A544-8FEC-9CD5-3358-478A1E0A30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7869" y="2357435"/>
            <a:ext cx="2530569" cy="337409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2293FA7-4169-459B-CD2A-759FE6E188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7506" y="2357435"/>
            <a:ext cx="2530569" cy="3374092"/>
          </a:xfrm>
          <a:prstGeom prst="rect">
            <a:avLst/>
          </a:prstGeom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4FBE09D9-2767-C4B7-98B6-9093D6879B32}"/>
              </a:ext>
            </a:extLst>
          </p:cNvPr>
          <p:cNvSpPr/>
          <p:nvPr/>
        </p:nvSpPr>
        <p:spPr>
          <a:xfrm>
            <a:off x="486697" y="5698621"/>
            <a:ext cx="11120284" cy="9408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i="1" dirty="0"/>
              <a:t> Identificação- </a:t>
            </a:r>
            <a:r>
              <a:rPr lang="pt-BR" b="1" i="1" dirty="0"/>
              <a:t>B. </a:t>
            </a:r>
            <a:r>
              <a:rPr lang="pt-BR" b="1" i="1" dirty="0" err="1"/>
              <a:t>dothidea</a:t>
            </a:r>
            <a:endParaRPr lang="pt-BR" b="1" i="1" dirty="0"/>
          </a:p>
          <a:p>
            <a:pPr algn="ctr"/>
            <a:r>
              <a:rPr lang="pt-BR" b="1" i="1" dirty="0"/>
              <a:t>- </a:t>
            </a:r>
            <a:r>
              <a:rPr lang="pt-BR" b="1" dirty="0"/>
              <a:t>Prevalente em PE  </a:t>
            </a:r>
            <a:r>
              <a:rPr lang="pt-BR" b="1" dirty="0" err="1"/>
              <a:t>Maruba</a:t>
            </a:r>
            <a:r>
              <a:rPr lang="pt-BR" b="1" dirty="0"/>
              <a:t> com mais de 15 anos com filtro</a:t>
            </a:r>
          </a:p>
          <a:p>
            <a:pPr algn="ctr"/>
            <a:r>
              <a:rPr lang="pt-BR" b="1" dirty="0"/>
              <a:t> (1 a 10%)</a:t>
            </a:r>
          </a:p>
        </p:txBody>
      </p:sp>
    </p:spTree>
    <p:extLst>
      <p:ext uri="{BB962C8B-B14F-4D97-AF65-F5344CB8AC3E}">
        <p14:creationId xmlns:p14="http://schemas.microsoft.com/office/powerpoint/2010/main" val="2401198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ao ar livre, edifício, rua, velho&#10;&#10;O conteúdo gerado por IA pode estar incorreto.">
            <a:extLst>
              <a:ext uri="{FF2B5EF4-FFF2-40B4-BE49-F238E27FC236}">
                <a16:creationId xmlns:a16="http://schemas.microsoft.com/office/drawing/2014/main" id="{89D8C1B6-6A99-EC8B-21A6-56B84899D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785" b="59484"/>
          <a:stretch>
            <a:fillRect/>
          </a:stretch>
        </p:blipFill>
        <p:spPr>
          <a:xfrm>
            <a:off x="8037797" y="1276647"/>
            <a:ext cx="2408911" cy="2852999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684DD8F-AB40-698E-AF8B-6A81CD38BECD}"/>
              </a:ext>
            </a:extLst>
          </p:cNvPr>
          <p:cNvSpPr/>
          <p:nvPr/>
        </p:nvSpPr>
        <p:spPr>
          <a:xfrm>
            <a:off x="7419086" y="690064"/>
            <a:ext cx="3646332" cy="5142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FFFF00"/>
                </a:solidFill>
              </a:rPr>
              <a:t>Cancro na  Cv Eva inoculada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76C24CE-0782-B0A9-1030-49E9A9596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507" y="2563033"/>
            <a:ext cx="2078242" cy="277099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C4C68FC-B3BD-C630-B5AF-79F7BC53AC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8741"/>
          <a:stretch>
            <a:fillRect/>
          </a:stretch>
        </p:blipFill>
        <p:spPr>
          <a:xfrm>
            <a:off x="81195" y="1739371"/>
            <a:ext cx="1979970" cy="370472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BABB46C-E226-DBA7-8A34-FAB9CE1552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1271"/>
          <a:stretch>
            <a:fillRect/>
          </a:stretch>
        </p:blipFill>
        <p:spPr>
          <a:xfrm>
            <a:off x="5106014" y="808321"/>
            <a:ext cx="1979969" cy="335323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2432E83-37FD-EB79-09DD-F4FBB3CB2D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2861" y="3292964"/>
            <a:ext cx="2266277" cy="302170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147C26A0-549D-C8D0-D1D7-E887081E5F7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680" t="39110" r="39647" b="32223"/>
          <a:stretch>
            <a:fillRect/>
          </a:stretch>
        </p:blipFill>
        <p:spPr>
          <a:xfrm>
            <a:off x="2204320" y="972859"/>
            <a:ext cx="2762899" cy="1730288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730A58FF-056D-7500-B482-59BD1C9BA701}"/>
              </a:ext>
            </a:extLst>
          </p:cNvPr>
          <p:cNvSpPr/>
          <p:nvPr/>
        </p:nvSpPr>
        <p:spPr>
          <a:xfrm>
            <a:off x="612072" y="142548"/>
            <a:ext cx="10609730" cy="5681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Cancro em plantas novas da cv Eva/G210- 2023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AA73DD8-2286-2CC5-0AFF-5915CD38B1BB}"/>
              </a:ext>
            </a:extLst>
          </p:cNvPr>
          <p:cNvSpPr/>
          <p:nvPr/>
        </p:nvSpPr>
        <p:spPr>
          <a:xfrm>
            <a:off x="7746446" y="4161556"/>
            <a:ext cx="2842896" cy="26964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1" dirty="0"/>
              <a:t>B. </a:t>
            </a:r>
            <a:r>
              <a:rPr lang="pt-BR" b="1" i="1" dirty="0" err="1"/>
              <a:t>dothidea</a:t>
            </a:r>
            <a:endParaRPr lang="pt-BR" b="1" i="1" dirty="0"/>
          </a:p>
          <a:p>
            <a:pPr algn="ctr"/>
            <a:endParaRPr lang="pt-BR" i="1" dirty="0"/>
          </a:p>
          <a:p>
            <a:pPr algn="ctr"/>
            <a:r>
              <a:rPr lang="pt-BR" i="1" dirty="0"/>
              <a:t> </a:t>
            </a:r>
            <a:r>
              <a:rPr lang="pt-BR" b="1" i="1" dirty="0" err="1"/>
              <a:t>Identicação</a:t>
            </a:r>
            <a:r>
              <a:rPr lang="pt-BR" b="1" i="1" dirty="0"/>
              <a:t> molecular Agronômica</a:t>
            </a:r>
          </a:p>
          <a:p>
            <a:pPr algn="ctr"/>
            <a:endParaRPr lang="pt-BR" b="1" i="1" dirty="0"/>
          </a:p>
          <a:p>
            <a:pPr algn="ctr"/>
            <a:r>
              <a:rPr lang="pt-BR" b="1" i="1" dirty="0" err="1"/>
              <a:t>Diplodia</a:t>
            </a:r>
            <a:r>
              <a:rPr lang="pt-BR" b="1" i="1" dirty="0"/>
              <a:t> </a:t>
            </a:r>
            <a:r>
              <a:rPr lang="pt-BR" b="1" i="1" dirty="0" err="1"/>
              <a:t>sp</a:t>
            </a:r>
            <a:r>
              <a:rPr lang="pt-BR" b="1" i="1" dirty="0"/>
              <a:t> em ramos mortos</a:t>
            </a:r>
          </a:p>
          <a:p>
            <a:pPr algn="ctr"/>
            <a:endParaRPr lang="pt-BR" b="1" i="1" dirty="0"/>
          </a:p>
        </p:txBody>
      </p:sp>
    </p:spTree>
    <p:extLst>
      <p:ext uri="{BB962C8B-B14F-4D97-AF65-F5344CB8AC3E}">
        <p14:creationId xmlns:p14="http://schemas.microsoft.com/office/powerpoint/2010/main" val="1276709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5F06B8-F51C-22AD-FF9B-B0E0D5BF2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32" y="718175"/>
            <a:ext cx="11017045" cy="920138"/>
          </a:xfrm>
        </p:spPr>
        <p:txBody>
          <a:bodyPr/>
          <a:lstStyle/>
          <a:p>
            <a:pPr algn="ctr"/>
            <a:r>
              <a:rPr lang="pt-BR" dirty="0"/>
              <a:t>Agentes causais de Cancros  identificados no Brasil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57AF88-9080-A8CF-35B9-25442BDF3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18765"/>
            <a:ext cx="8744420" cy="2317006"/>
          </a:xfrm>
          <a:ln w="381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pt-BR" sz="2800" i="1" dirty="0" err="1"/>
              <a:t>Botryosphaeria</a:t>
            </a:r>
            <a:r>
              <a:rPr lang="pt-BR" sz="2800" i="1" dirty="0"/>
              <a:t> </a:t>
            </a:r>
            <a:r>
              <a:rPr lang="pt-BR" sz="2800" i="1" dirty="0" err="1"/>
              <a:t>dothidea</a:t>
            </a:r>
            <a:r>
              <a:rPr lang="pt-BR" sz="2800" i="1" dirty="0"/>
              <a:t>  e  B. obtusa</a:t>
            </a:r>
          </a:p>
          <a:p>
            <a:r>
              <a:rPr lang="pt-BR" sz="2800" i="1" dirty="0" err="1"/>
              <a:t>Botryosphaeria</a:t>
            </a:r>
            <a:r>
              <a:rPr lang="pt-BR" sz="2800" i="1" dirty="0"/>
              <a:t>  </a:t>
            </a:r>
            <a:r>
              <a:rPr lang="pt-BR" sz="2800" i="1" dirty="0" err="1"/>
              <a:t>berengeriana</a:t>
            </a:r>
            <a:r>
              <a:rPr lang="pt-BR" sz="2800" i="1" dirty="0"/>
              <a:t>  (B. </a:t>
            </a:r>
            <a:r>
              <a:rPr lang="pt-BR" sz="2800" i="1" dirty="0" err="1"/>
              <a:t>dothidea</a:t>
            </a:r>
            <a:r>
              <a:rPr lang="pt-BR" sz="2800" i="1" dirty="0"/>
              <a:t>)</a:t>
            </a:r>
          </a:p>
          <a:p>
            <a:r>
              <a:rPr lang="pt-BR" sz="2800" i="1" dirty="0" err="1"/>
              <a:t>Lasiodiplodia</a:t>
            </a:r>
            <a:r>
              <a:rPr lang="pt-BR" sz="2800" i="1" dirty="0"/>
              <a:t> brasiliense – 2025 </a:t>
            </a:r>
          </a:p>
          <a:p>
            <a:r>
              <a:rPr lang="pt-BR" sz="2800" i="1" dirty="0" err="1"/>
              <a:t>Neofusicoccum</a:t>
            </a:r>
            <a:r>
              <a:rPr lang="pt-BR" sz="2800" i="1" dirty="0"/>
              <a:t> </a:t>
            </a:r>
            <a:r>
              <a:rPr lang="pt-BR" sz="2800" i="1" dirty="0" err="1"/>
              <a:t>parvum</a:t>
            </a:r>
            <a:r>
              <a:rPr lang="pt-BR" sz="2800" i="1" dirty="0"/>
              <a:t> - 2020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A10F281-153D-181B-B048-1B1F99D0FC4F}"/>
              </a:ext>
            </a:extLst>
          </p:cNvPr>
          <p:cNvSpPr/>
          <p:nvPr/>
        </p:nvSpPr>
        <p:spPr>
          <a:xfrm>
            <a:off x="1047135" y="4639235"/>
            <a:ext cx="7585877" cy="50015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Outros patógenos associados  a cancros de </a:t>
            </a:r>
            <a:r>
              <a:rPr lang="pt-BR" sz="2000" b="1" dirty="0" err="1"/>
              <a:t>pomáceas</a:t>
            </a:r>
            <a:endParaRPr lang="pt-BR" sz="2000" b="1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711E32A-34FB-09F5-D212-475EE7372D50}"/>
              </a:ext>
            </a:extLst>
          </p:cNvPr>
          <p:cNvSpPr/>
          <p:nvPr/>
        </p:nvSpPr>
        <p:spPr>
          <a:xfrm>
            <a:off x="1117789" y="5130885"/>
            <a:ext cx="7747360" cy="143029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pt-BR" sz="2000" b="1" i="1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t-BR" sz="2000" b="1" i="1" dirty="0" err="1">
                <a:solidFill>
                  <a:schemeClr val="tx1"/>
                </a:solidFill>
              </a:rPr>
              <a:t>Nectria</a:t>
            </a:r>
            <a:r>
              <a:rPr lang="pt-BR" sz="2000" b="1" i="1" dirty="0">
                <a:solidFill>
                  <a:schemeClr val="tx1"/>
                </a:solidFill>
              </a:rPr>
              <a:t> </a:t>
            </a:r>
            <a:r>
              <a:rPr lang="pt-BR" sz="2000" b="1" i="1" dirty="0" err="1">
                <a:solidFill>
                  <a:schemeClr val="tx1"/>
                </a:solidFill>
              </a:rPr>
              <a:t>pseudotrichia</a:t>
            </a:r>
            <a:r>
              <a:rPr lang="pt-BR" sz="2000" b="1" i="1" dirty="0">
                <a:solidFill>
                  <a:schemeClr val="tx1"/>
                </a:solidFill>
              </a:rPr>
              <a:t> (pereiras )(</a:t>
            </a:r>
            <a:r>
              <a:rPr lang="pt-BR" sz="2000" b="1" i="1" dirty="0" err="1">
                <a:solidFill>
                  <a:schemeClr val="tx1"/>
                </a:solidFill>
              </a:rPr>
              <a:t>Proterra</a:t>
            </a:r>
            <a:r>
              <a:rPr lang="pt-BR" sz="2000" b="1" i="1" dirty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pt-BR" sz="2000" b="1" i="1" dirty="0" err="1">
                <a:solidFill>
                  <a:schemeClr val="tx1"/>
                </a:solidFill>
              </a:rPr>
              <a:t>Pectobacterium</a:t>
            </a:r>
            <a:r>
              <a:rPr lang="pt-BR" sz="2000" b="1" i="1" dirty="0">
                <a:solidFill>
                  <a:schemeClr val="tx1"/>
                </a:solidFill>
              </a:rPr>
              <a:t> </a:t>
            </a:r>
            <a:r>
              <a:rPr lang="pt-BR" sz="2000" b="1" i="1" dirty="0" err="1">
                <a:solidFill>
                  <a:schemeClr val="tx1"/>
                </a:solidFill>
              </a:rPr>
              <a:t>carotovorum</a:t>
            </a:r>
            <a:r>
              <a:rPr lang="pt-BR" sz="2000" b="1" i="1" dirty="0">
                <a:solidFill>
                  <a:schemeClr val="tx1"/>
                </a:solidFill>
              </a:rPr>
              <a:t> </a:t>
            </a:r>
            <a:r>
              <a:rPr lang="pt-BR" sz="2000" b="1" i="1" dirty="0" err="1">
                <a:solidFill>
                  <a:schemeClr val="tx1"/>
                </a:solidFill>
              </a:rPr>
              <a:t>subsp</a:t>
            </a:r>
            <a:r>
              <a:rPr lang="pt-BR" sz="2000" b="1" i="1" dirty="0">
                <a:solidFill>
                  <a:schemeClr val="tx1"/>
                </a:solidFill>
              </a:rPr>
              <a:t>. </a:t>
            </a:r>
            <a:r>
              <a:rPr lang="pt-BR" sz="2000" b="1" i="1" dirty="0" err="1">
                <a:solidFill>
                  <a:schemeClr val="tx1"/>
                </a:solidFill>
              </a:rPr>
              <a:t>actinidiae</a:t>
            </a:r>
            <a:r>
              <a:rPr lang="pt-BR" sz="2000" b="1" i="1" dirty="0">
                <a:solidFill>
                  <a:schemeClr val="tx1"/>
                </a:solidFill>
              </a:rPr>
              <a:t> ( Pereiras)</a:t>
            </a:r>
          </a:p>
          <a:p>
            <a:pPr algn="ctr">
              <a:lnSpc>
                <a:spcPct val="150000"/>
              </a:lnSpc>
            </a:pPr>
            <a:r>
              <a:rPr lang="pt-BR" sz="2000" b="1" i="1" dirty="0">
                <a:solidFill>
                  <a:schemeClr val="tx1"/>
                </a:solidFill>
              </a:rPr>
              <a:t>P. </a:t>
            </a:r>
            <a:r>
              <a:rPr lang="pt-BR" sz="2000" b="1" i="1" dirty="0" err="1">
                <a:solidFill>
                  <a:schemeClr val="tx1"/>
                </a:solidFill>
              </a:rPr>
              <a:t>syringae</a:t>
            </a:r>
            <a:r>
              <a:rPr lang="pt-BR" sz="2000" b="1" i="1" dirty="0">
                <a:solidFill>
                  <a:schemeClr val="tx1"/>
                </a:solidFill>
              </a:rPr>
              <a:t> e  </a:t>
            </a:r>
            <a:r>
              <a:rPr lang="pt-BR" sz="2000" b="1" i="1" dirty="0" err="1">
                <a:solidFill>
                  <a:schemeClr val="tx1"/>
                </a:solidFill>
              </a:rPr>
              <a:t>Dickeya</a:t>
            </a:r>
            <a:r>
              <a:rPr lang="pt-BR" sz="2000" b="1" i="1" dirty="0">
                <a:solidFill>
                  <a:schemeClr val="tx1"/>
                </a:solidFill>
              </a:rPr>
              <a:t> </a:t>
            </a:r>
            <a:r>
              <a:rPr lang="pt-BR" sz="2000" b="1" i="1" dirty="0" err="1">
                <a:solidFill>
                  <a:schemeClr val="tx1"/>
                </a:solidFill>
              </a:rPr>
              <a:t>dadantii</a:t>
            </a:r>
            <a:r>
              <a:rPr lang="pt-BR" sz="2000" b="1" i="1" dirty="0">
                <a:solidFill>
                  <a:schemeClr val="tx1"/>
                </a:solidFill>
              </a:rPr>
              <a:t> ( macieira)(Epagri)</a:t>
            </a:r>
            <a:br>
              <a:rPr lang="pt-BR" sz="2000" b="1" i="1" dirty="0">
                <a:solidFill>
                  <a:schemeClr val="tx1"/>
                </a:solidFill>
              </a:rPr>
            </a:br>
            <a:endParaRPr lang="pt-BR" sz="2000" b="1" i="1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DCB7881-5E2F-045E-C511-D74AEA501E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185" r="415" b="50000"/>
          <a:stretch>
            <a:fillRect/>
          </a:stretch>
        </p:blipFill>
        <p:spPr>
          <a:xfrm>
            <a:off x="9097285" y="4157751"/>
            <a:ext cx="2707599" cy="1982073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6563DB7B-3583-0983-9D2B-1F1EC2C02F93}"/>
              </a:ext>
            </a:extLst>
          </p:cNvPr>
          <p:cNvCxnSpPr/>
          <p:nvPr/>
        </p:nvCxnSpPr>
        <p:spPr>
          <a:xfrm flipV="1">
            <a:off x="7694905" y="5130885"/>
            <a:ext cx="1876214" cy="2823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82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597F8-866C-8BB3-9AB1-17897BF5C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971" y="724715"/>
            <a:ext cx="8761413" cy="706964"/>
          </a:xfrm>
        </p:spPr>
        <p:txBody>
          <a:bodyPr/>
          <a:lstStyle/>
          <a:p>
            <a:pPr algn="ctr"/>
            <a:r>
              <a:rPr lang="pt-BR" dirty="0"/>
              <a:t>Sintomas de outros Cancros na macieiras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68CC93B-5B8E-B403-A9A0-7B0B875168DC}"/>
              </a:ext>
            </a:extLst>
          </p:cNvPr>
          <p:cNvSpPr txBox="1"/>
          <p:nvPr/>
        </p:nvSpPr>
        <p:spPr>
          <a:xfrm>
            <a:off x="437322" y="2782668"/>
            <a:ext cx="337744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i="1" dirty="0" err="1"/>
              <a:t>Lasiodiplodia</a:t>
            </a:r>
            <a:r>
              <a:rPr lang="pt-BR" sz="2800" i="1" dirty="0"/>
              <a:t> </a:t>
            </a:r>
          </a:p>
          <a:p>
            <a:r>
              <a:rPr lang="pt-BR" sz="2800" i="1" dirty="0"/>
              <a:t>brasiliense (Cv. Eva)- Ceará- </a:t>
            </a:r>
          </a:p>
          <a:p>
            <a:r>
              <a:rPr lang="pt-BR" sz="2800" i="1" dirty="0"/>
              <a:t>Martins et al 2018)</a:t>
            </a:r>
          </a:p>
        </p:txBody>
      </p:sp>
      <p:graphicFrame>
        <p:nvGraphicFramePr>
          <p:cNvPr id="19" name="Objeto 18">
            <a:extLst>
              <a:ext uri="{FF2B5EF4-FFF2-40B4-BE49-F238E27FC236}">
                <a16:creationId xmlns:a16="http://schemas.microsoft.com/office/drawing/2014/main" id="{9AAC38E2-C346-5160-FD54-F6FB1EEF78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279853"/>
              </p:ext>
            </p:extLst>
          </p:nvPr>
        </p:nvGraphicFramePr>
        <p:xfrm>
          <a:off x="3814763" y="2415895"/>
          <a:ext cx="382905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263" imgH="8019826" progId="Acrobat.Document.DC">
                  <p:embed/>
                </p:oleObj>
              </mc:Choice>
              <mc:Fallback>
                <p:oleObj name="Acrobat Document" r:id="rId2" imgW="5667263" imgH="801982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14763" y="2415895"/>
                        <a:ext cx="382905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7211271E-0B7F-2161-7327-6017355A6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261" y="2029480"/>
            <a:ext cx="2827468" cy="3750323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DAD9249-4943-16F2-DB83-556EAC8C9254}"/>
              </a:ext>
            </a:extLst>
          </p:cNvPr>
          <p:cNvSpPr/>
          <p:nvPr/>
        </p:nvSpPr>
        <p:spPr>
          <a:xfrm>
            <a:off x="8068235" y="5970493"/>
            <a:ext cx="3302130" cy="49656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bg2"/>
                </a:solidFill>
              </a:rPr>
              <a:t>Dickeya</a:t>
            </a:r>
            <a:r>
              <a:rPr lang="pt-BR" dirty="0">
                <a:solidFill>
                  <a:schemeClr val="bg2"/>
                </a:solidFill>
              </a:rPr>
              <a:t>_ </a:t>
            </a:r>
            <a:r>
              <a:rPr lang="pt-BR" dirty="0" err="1">
                <a:solidFill>
                  <a:schemeClr val="bg2"/>
                </a:solidFill>
              </a:rPr>
              <a:t>Ogoshi</a:t>
            </a:r>
            <a:r>
              <a:rPr lang="pt-BR" dirty="0">
                <a:solidFill>
                  <a:schemeClr val="bg2"/>
                </a:solidFill>
              </a:rPr>
              <a:t> </a:t>
            </a:r>
            <a:r>
              <a:rPr lang="pt-BR" dirty="0" err="1">
                <a:solidFill>
                  <a:schemeClr val="bg2"/>
                </a:solidFill>
              </a:rPr>
              <a:t>el</a:t>
            </a:r>
            <a:r>
              <a:rPr lang="pt-BR" dirty="0">
                <a:solidFill>
                  <a:schemeClr val="bg2"/>
                </a:solidFill>
              </a:rPr>
              <a:t> al 2019</a:t>
            </a:r>
          </a:p>
        </p:txBody>
      </p:sp>
    </p:spTree>
    <p:extLst>
      <p:ext uri="{BB962C8B-B14F-4D97-AF65-F5344CB8AC3E}">
        <p14:creationId xmlns:p14="http://schemas.microsoft.com/office/powerpoint/2010/main" val="3706508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DF7E791-8055-8512-8C7F-5D64A4AFF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05" y="1147336"/>
            <a:ext cx="8208981" cy="4563328"/>
          </a:xfrm>
          <a:prstGeom prst="rect">
            <a:avLst/>
          </a:prstGeom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8C2F75F-1E0C-4920-CEBF-897AF4053D9F}"/>
              </a:ext>
            </a:extLst>
          </p:cNvPr>
          <p:cNvSpPr/>
          <p:nvPr/>
        </p:nvSpPr>
        <p:spPr>
          <a:xfrm>
            <a:off x="1066799" y="198783"/>
            <a:ext cx="9616441" cy="8635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rgbClr val="FFFF00"/>
                </a:solidFill>
              </a:rPr>
              <a:t>Sintomas observados na Itália  e  no Paraná</a:t>
            </a:r>
          </a:p>
          <a:p>
            <a:pPr algn="ctr"/>
            <a:r>
              <a:rPr lang="pt-BR" sz="2400" b="1" dirty="0">
                <a:solidFill>
                  <a:srgbClr val="FFFF00"/>
                </a:solidFill>
              </a:rPr>
              <a:t>( </a:t>
            </a:r>
            <a:r>
              <a:rPr lang="pt-BR" sz="2400" b="1" dirty="0" err="1">
                <a:solidFill>
                  <a:srgbClr val="FFFF00"/>
                </a:solidFill>
              </a:rPr>
              <a:t>Neofusicoccum</a:t>
            </a:r>
            <a:r>
              <a:rPr lang="pt-BR" sz="2400" b="1" dirty="0">
                <a:solidFill>
                  <a:srgbClr val="FFFF00"/>
                </a:solidFill>
              </a:rPr>
              <a:t> </a:t>
            </a:r>
            <a:r>
              <a:rPr lang="pt-BR" sz="2400" b="1" dirty="0" err="1">
                <a:solidFill>
                  <a:srgbClr val="FFFF00"/>
                </a:solidFill>
              </a:rPr>
              <a:t>parvum</a:t>
            </a:r>
            <a:r>
              <a:rPr lang="pt-BR" sz="24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BA840AE-2FAC-4EDB-9089-8AB74AFB68B4}"/>
              </a:ext>
            </a:extLst>
          </p:cNvPr>
          <p:cNvSpPr/>
          <p:nvPr/>
        </p:nvSpPr>
        <p:spPr>
          <a:xfrm>
            <a:off x="702365" y="5795681"/>
            <a:ext cx="10142239" cy="6846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Infecção nas maçãs e nos ramos ocorrem de 25 a 30°C ( Di </a:t>
            </a:r>
            <a:r>
              <a:rPr lang="pt-BR" dirty="0" err="1"/>
              <a:t>francesco</a:t>
            </a:r>
            <a:r>
              <a:rPr lang="pt-BR" dirty="0"/>
              <a:t> et al 2020)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97BD73F-04A0-6A4A-959F-B0963C7B538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20000" contrast="20000"/>
          </a:blip>
          <a:srcRect l="69954" r="1313" b="7112"/>
          <a:stretch>
            <a:fillRect/>
          </a:stretch>
        </p:blipFill>
        <p:spPr>
          <a:xfrm>
            <a:off x="8570259" y="1087910"/>
            <a:ext cx="2112982" cy="442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29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A39320E-20E7-3CFD-82E2-961FB20A2AC8}"/>
              </a:ext>
            </a:extLst>
          </p:cNvPr>
          <p:cNvSpPr/>
          <p:nvPr/>
        </p:nvSpPr>
        <p:spPr>
          <a:xfrm>
            <a:off x="5294792" y="975782"/>
            <a:ext cx="6433893" cy="251329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ysClr val="windowText" lastClr="000000"/>
                </a:solidFill>
              </a:rPr>
              <a:t>Número</a:t>
            </a:r>
            <a:r>
              <a:rPr lang="en-US" b="1" dirty="0">
                <a:solidFill>
                  <a:sysClr val="windowText" lastClr="000000"/>
                </a:solidFill>
              </a:rPr>
              <a:t> de </a:t>
            </a:r>
            <a:r>
              <a:rPr lang="en-US" b="1" dirty="0" err="1">
                <a:solidFill>
                  <a:sysClr val="windowText" lastClr="000000"/>
                </a:solidFill>
              </a:rPr>
              <a:t>esporos</a:t>
            </a:r>
            <a:r>
              <a:rPr lang="en-US" b="1" dirty="0">
                <a:solidFill>
                  <a:sysClr val="windowText" lastClr="000000"/>
                </a:solidFill>
              </a:rPr>
              <a:t> de  </a:t>
            </a:r>
            <a:r>
              <a:rPr lang="en-US" b="1" i="1" dirty="0">
                <a:solidFill>
                  <a:sysClr val="windowText" lastClr="000000"/>
                </a:solidFill>
              </a:rPr>
              <a:t>Botryosphaeria </a:t>
            </a:r>
            <a:r>
              <a:rPr lang="en-US" b="1" i="1" dirty="0" err="1">
                <a:solidFill>
                  <a:sysClr val="windowText" lastClr="000000"/>
                </a:solidFill>
              </a:rPr>
              <a:t>dothidea</a:t>
            </a:r>
            <a:endParaRPr lang="en-US" b="1" i="1" dirty="0">
              <a:solidFill>
                <a:sysClr val="windowText" lastClr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i="1" dirty="0">
                <a:solidFill>
                  <a:sysClr val="windowText" lastClr="000000"/>
                </a:solidFill>
              </a:rPr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ysClr val="windowText" lastClr="000000"/>
                </a:solidFill>
              </a:rPr>
              <a:t>(A),</a:t>
            </a:r>
            <a:r>
              <a:rPr lang="en-US" b="1" dirty="0" err="1">
                <a:solidFill>
                  <a:sysClr val="windowText" lastClr="000000"/>
                </a:solidFill>
              </a:rPr>
              <a:t>detectados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através</a:t>
            </a:r>
            <a:r>
              <a:rPr lang="en-US" b="1" dirty="0">
                <a:solidFill>
                  <a:sysClr val="windowText" lastClr="000000"/>
                </a:solidFill>
              </a:rPr>
              <a:t> de </a:t>
            </a:r>
            <a:r>
              <a:rPr lang="en-US" b="1" dirty="0" err="1">
                <a:solidFill>
                  <a:sysClr val="windowText" lastClr="000000"/>
                </a:solidFill>
              </a:rPr>
              <a:t>coletores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situados</a:t>
            </a:r>
            <a:r>
              <a:rPr lang="en-US" b="1" dirty="0">
                <a:solidFill>
                  <a:sysClr val="windowText" lastClr="000000"/>
                </a:solidFill>
              </a:rPr>
              <a:t> no </a:t>
            </a:r>
            <a:r>
              <a:rPr lang="en-US" b="1" dirty="0" err="1">
                <a:solidFill>
                  <a:sysClr val="windowText" lastClr="000000"/>
                </a:solidFill>
              </a:rPr>
              <a:t>pomar</a:t>
            </a:r>
            <a:r>
              <a:rPr lang="en-US" b="1" dirty="0">
                <a:solidFill>
                  <a:sysClr val="windowText" lastClr="000000"/>
                </a:solidFill>
              </a:rPr>
              <a:t> de </a:t>
            </a:r>
            <a:r>
              <a:rPr lang="en-US" b="1" dirty="0" err="1">
                <a:solidFill>
                  <a:sysClr val="windowText" lastClr="000000"/>
                </a:solidFill>
              </a:rPr>
              <a:t>macieira</a:t>
            </a:r>
            <a:r>
              <a:rPr lang="en-US" b="1" dirty="0">
                <a:solidFill>
                  <a:sysClr val="windowText" lastClr="000000"/>
                </a:solidFill>
              </a:rPr>
              <a:t> da cultivar Fuji, entre </a:t>
            </a:r>
            <a:r>
              <a:rPr lang="en-US" b="1" dirty="0" err="1">
                <a:solidFill>
                  <a:sysClr val="windowText" lastClr="000000"/>
                </a:solidFill>
              </a:rPr>
              <a:t>janeiro</a:t>
            </a:r>
            <a:r>
              <a:rPr lang="en-US" b="1" dirty="0">
                <a:solidFill>
                  <a:sysClr val="windowText" lastClr="000000"/>
                </a:solidFill>
              </a:rPr>
              <a:t> e </a:t>
            </a:r>
            <a:r>
              <a:rPr lang="en-US" b="1" dirty="0" err="1">
                <a:solidFill>
                  <a:sysClr val="windowText" lastClr="000000"/>
                </a:solidFill>
              </a:rPr>
              <a:t>maio</a:t>
            </a:r>
            <a:r>
              <a:rPr lang="en-US" b="1" dirty="0">
                <a:solidFill>
                  <a:sysClr val="windowText" lastClr="000000"/>
                </a:solidFill>
              </a:rPr>
              <a:t>,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ysClr val="windowText" lastClr="000000"/>
                </a:solidFill>
              </a:rPr>
              <a:t>B. </a:t>
            </a:r>
            <a:r>
              <a:rPr lang="en-US" b="1" dirty="0" err="1">
                <a:solidFill>
                  <a:sysClr val="windowText" lastClr="000000"/>
                </a:solidFill>
              </a:rPr>
              <a:t>Temperatura</a:t>
            </a:r>
            <a:r>
              <a:rPr lang="en-US" b="1" dirty="0">
                <a:solidFill>
                  <a:sysClr val="windowText" lastClr="000000"/>
                </a:solidFill>
              </a:rPr>
              <a:t> </a:t>
            </a:r>
            <a:r>
              <a:rPr lang="en-US" b="1" dirty="0" err="1">
                <a:solidFill>
                  <a:sysClr val="windowText" lastClr="000000"/>
                </a:solidFill>
              </a:rPr>
              <a:t>média</a:t>
            </a:r>
            <a:r>
              <a:rPr lang="en-US" b="1" dirty="0">
                <a:solidFill>
                  <a:sysClr val="windowText" lastClr="000000"/>
                </a:solidFill>
              </a:rPr>
              <a:t> (</a:t>
            </a:r>
            <a:r>
              <a:rPr lang="en-US" b="1" dirty="0" err="1">
                <a:solidFill>
                  <a:sysClr val="windowText" lastClr="000000"/>
                </a:solidFill>
              </a:rPr>
              <a:t>linha</a:t>
            </a:r>
            <a:r>
              <a:rPr lang="en-US" b="1" dirty="0">
                <a:solidFill>
                  <a:sysClr val="windowText" lastClr="000000"/>
                </a:solidFill>
              </a:rPr>
              <a:t>) e </a:t>
            </a:r>
            <a:r>
              <a:rPr lang="en-US" b="1" dirty="0" err="1">
                <a:solidFill>
                  <a:sysClr val="windowText" lastClr="000000"/>
                </a:solidFill>
              </a:rPr>
              <a:t>chuva</a:t>
            </a:r>
            <a:r>
              <a:rPr lang="en-US" b="1" dirty="0">
                <a:solidFill>
                  <a:sysClr val="windowText" lastClr="000000"/>
                </a:solidFill>
              </a:rPr>
              <a:t> (barras) de </a:t>
            </a:r>
            <a:r>
              <a:rPr lang="en-US" b="1" dirty="0" err="1">
                <a:solidFill>
                  <a:sysClr val="windowText" lastClr="000000"/>
                </a:solidFill>
              </a:rPr>
              <a:t>janeiro</a:t>
            </a:r>
            <a:r>
              <a:rPr lang="en-US" b="1" dirty="0">
                <a:solidFill>
                  <a:sysClr val="windowText" lastClr="000000"/>
                </a:solidFill>
              </a:rPr>
              <a:t> a </a:t>
            </a:r>
            <a:r>
              <a:rPr lang="en-US" b="1" dirty="0" err="1">
                <a:solidFill>
                  <a:sysClr val="windowText" lastClr="000000"/>
                </a:solidFill>
              </a:rPr>
              <a:t>março</a:t>
            </a:r>
            <a:r>
              <a:rPr lang="en-US" b="1" dirty="0">
                <a:solidFill>
                  <a:sysClr val="windowText" lastClr="000000"/>
                </a:solidFill>
              </a:rPr>
              <a:t> de 1999 (B).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DBAFCE39-23BB-0858-E91B-CC66038DB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9" r="1078"/>
          <a:stretch>
            <a:fillRect/>
          </a:stretch>
        </p:blipFill>
        <p:spPr bwMode="auto">
          <a:xfrm>
            <a:off x="712616" y="1099930"/>
            <a:ext cx="4582176" cy="488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Ramos monit P brancaJPG">
            <a:extLst>
              <a:ext uri="{FF2B5EF4-FFF2-40B4-BE49-F238E27FC236}">
                <a16:creationId xmlns:a16="http://schemas.microsoft.com/office/drawing/2014/main" id="{74F35C5C-61A5-677C-747A-2E3086833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4792" y="3749611"/>
            <a:ext cx="3433497" cy="260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BC1834B-45B5-7387-3256-A146419D8432}"/>
              </a:ext>
            </a:extLst>
          </p:cNvPr>
          <p:cNvSpPr/>
          <p:nvPr/>
        </p:nvSpPr>
        <p:spPr>
          <a:xfrm>
            <a:off x="167073" y="68607"/>
            <a:ext cx="10538847" cy="77690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highlight>
                  <a:srgbClr val="FFFF00"/>
                </a:highlight>
              </a:rPr>
              <a:t>Controle - Monitoramento de </a:t>
            </a:r>
            <a:r>
              <a:rPr lang="pt-BR" sz="2400" b="1" i="1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highlight>
                  <a:srgbClr val="FFFF00"/>
                </a:highlight>
              </a:rPr>
              <a:t>B </a:t>
            </a:r>
            <a:r>
              <a:rPr lang="pt-BR" sz="2400" b="1" i="1" dirty="0" err="1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highlight>
                  <a:srgbClr val="FFFF00"/>
                </a:highlight>
              </a:rPr>
              <a:t>dothidea</a:t>
            </a:r>
            <a:r>
              <a:rPr lang="pt-BR" sz="2400" b="1" i="1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highlight>
                  <a:srgbClr val="FFFF00"/>
                </a:highlight>
              </a:rPr>
              <a:t> para redução  da P. branca</a:t>
            </a:r>
          </a:p>
        </p:txBody>
      </p:sp>
      <p:sp>
        <p:nvSpPr>
          <p:cNvPr id="3" name="Seta: Curva para a Direita 2">
            <a:extLst>
              <a:ext uri="{FF2B5EF4-FFF2-40B4-BE49-F238E27FC236}">
                <a16:creationId xmlns:a16="http://schemas.microsoft.com/office/drawing/2014/main" id="{1631B684-BFD7-5D7C-3500-5F08A6B2539B}"/>
              </a:ext>
            </a:extLst>
          </p:cNvPr>
          <p:cNvSpPr/>
          <p:nvPr/>
        </p:nvSpPr>
        <p:spPr>
          <a:xfrm>
            <a:off x="1861553" y="2587336"/>
            <a:ext cx="852054" cy="300297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9CFA197-8B71-3349-8708-84B7DE5FB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875" y="3906739"/>
            <a:ext cx="2548090" cy="2358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273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C4D925D-235A-0A93-EE74-73FD7BE4270C}"/>
              </a:ext>
            </a:extLst>
          </p:cNvPr>
          <p:cNvSpPr/>
          <p:nvPr/>
        </p:nvSpPr>
        <p:spPr>
          <a:xfrm>
            <a:off x="256108" y="978457"/>
            <a:ext cx="5455144" cy="57768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  <a:p>
            <a:pPr algn="ctr"/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sz="2800" b="1" dirty="0">
                <a:solidFill>
                  <a:srgbClr val="FFFF00"/>
                </a:solidFill>
              </a:rPr>
              <a:t>AVALIAÇÃO do modelo de </a:t>
            </a:r>
            <a:r>
              <a:rPr lang="en-US" sz="2800" b="1" dirty="0">
                <a:solidFill>
                  <a:srgbClr val="FFFF00"/>
                </a:solidFill>
              </a:rPr>
              <a:t>Parker &amp; Sutton,1993 ( Sistema </a:t>
            </a:r>
            <a:r>
              <a:rPr lang="en-US" sz="2800" b="1" dirty="0" err="1">
                <a:solidFill>
                  <a:srgbClr val="FFFF00"/>
                </a:solidFill>
              </a:rPr>
              <a:t>Sisalert</a:t>
            </a:r>
            <a:endParaRPr lang="pt-BR" sz="2800" b="1" dirty="0">
              <a:solidFill>
                <a:srgbClr val="FFFF00"/>
              </a:solidFill>
            </a:endParaRPr>
          </a:p>
          <a:p>
            <a:pPr algn="ctr"/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/>
              <a:t>Convencional.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rgbClr val="FFFF00"/>
                </a:solidFill>
              </a:rPr>
              <a:t>Alerta : pulverização com </a:t>
            </a:r>
            <a:r>
              <a:rPr lang="pt-BR" sz="2400" b="1" dirty="0" err="1">
                <a:solidFill>
                  <a:srgbClr val="FFFF00"/>
                </a:solidFill>
              </a:rPr>
              <a:t>Pré</a:t>
            </a:r>
            <a:r>
              <a:rPr lang="pt-BR" sz="2400" b="1" dirty="0">
                <a:solidFill>
                  <a:srgbClr val="FFFF00"/>
                </a:solidFill>
              </a:rPr>
              <a:t> condição de uma chuva e ramos colonizados e  alerta</a:t>
            </a:r>
          </a:p>
          <a:p>
            <a:pPr algn="ctr"/>
            <a:endParaRPr lang="pt-BR" dirty="0"/>
          </a:p>
          <a:p>
            <a:pPr algn="ctr"/>
            <a:r>
              <a:rPr lang="pt-BR" b="1" dirty="0">
                <a:solidFill>
                  <a:srgbClr val="FFFF00"/>
                </a:solidFill>
              </a:rPr>
              <a:t>RESULTADO</a:t>
            </a:r>
          </a:p>
          <a:p>
            <a:pPr algn="ctr"/>
            <a:endParaRPr lang="pt-BR" dirty="0"/>
          </a:p>
          <a:p>
            <a:pPr algn="ctr"/>
            <a:r>
              <a:rPr lang="pt-BR" sz="2000" b="1" dirty="0"/>
              <a:t>No ciclo 2004:  2 pulverizações no alerta </a:t>
            </a:r>
          </a:p>
          <a:p>
            <a:pPr algn="ctr"/>
            <a:r>
              <a:rPr lang="pt-BR" sz="2000" b="1" dirty="0"/>
              <a:t>e 10  no tratamento convencional, e incidência igual nos 2 tratamentos</a:t>
            </a:r>
            <a:r>
              <a:rPr lang="pt-BR" dirty="0"/>
              <a:t>. 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4BD4A5F-22E5-E501-3111-52DE1469AB86}"/>
              </a:ext>
            </a:extLst>
          </p:cNvPr>
          <p:cNvSpPr/>
          <p:nvPr/>
        </p:nvSpPr>
        <p:spPr>
          <a:xfrm>
            <a:off x="6298114" y="4557754"/>
            <a:ext cx="5050591" cy="219755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 </a:t>
            </a:r>
            <a:r>
              <a:rPr lang="pt-BR" sz="2400" b="1" dirty="0">
                <a:solidFill>
                  <a:sysClr val="windowText" lastClr="000000"/>
                </a:solidFill>
              </a:rPr>
              <a:t>Alertas graves no ciclo   25 a 26</a:t>
            </a:r>
          </a:p>
          <a:p>
            <a:pPr algn="ctr"/>
            <a:r>
              <a:rPr lang="pt-BR" sz="2400" b="1" dirty="0">
                <a:solidFill>
                  <a:sysClr val="windowText" lastClr="000000"/>
                </a:solidFill>
              </a:rPr>
              <a:t>(Vacaria)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ysClr val="windowText" lastClr="000000"/>
                </a:solidFill>
              </a:rPr>
              <a:t>10 dez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ysClr val="windowText" lastClr="000000"/>
                </a:solidFill>
              </a:rPr>
              <a:t>17 </a:t>
            </a:r>
            <a:r>
              <a:rPr lang="pt-BR" sz="2400" b="1" dirty="0" err="1">
                <a:solidFill>
                  <a:sysClr val="windowText" lastClr="000000"/>
                </a:solidFill>
              </a:rPr>
              <a:t>jan</a:t>
            </a:r>
            <a:r>
              <a:rPr lang="pt-BR" sz="2400" b="1" dirty="0">
                <a:solidFill>
                  <a:sysClr val="windowText" lastClr="000000"/>
                </a:solidFill>
              </a:rPr>
              <a:t> </a:t>
            </a:r>
          </a:p>
          <a:p>
            <a:pPr algn="ctr"/>
            <a:r>
              <a:rPr lang="pt-BR" sz="2400" b="1" dirty="0">
                <a:solidFill>
                  <a:sysClr val="windowText" lastClr="000000"/>
                </a:solidFill>
              </a:rPr>
              <a:t>.</a:t>
            </a:r>
            <a:endParaRPr lang="pt-BR" b="1" dirty="0">
              <a:solidFill>
                <a:sysClr val="windowText" lastClr="000000"/>
              </a:solidFill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2FC28E6-29AF-C6D5-1384-95E05D2495F1}"/>
              </a:ext>
            </a:extLst>
          </p:cNvPr>
          <p:cNvSpPr/>
          <p:nvPr/>
        </p:nvSpPr>
        <p:spPr>
          <a:xfrm>
            <a:off x="2792919" y="102686"/>
            <a:ext cx="6606162" cy="57504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Controle da  Podridão branca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3E5263A-A0E7-97D2-27D5-1987AECD70B2}"/>
              </a:ext>
            </a:extLst>
          </p:cNvPr>
          <p:cNvSpPr/>
          <p:nvPr/>
        </p:nvSpPr>
        <p:spPr>
          <a:xfrm>
            <a:off x="6298114" y="978458"/>
            <a:ext cx="5206455" cy="22524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  <a:r>
              <a:rPr lang="pt-BR" sz="2400" b="1" dirty="0"/>
              <a:t>Avaliação </a:t>
            </a:r>
            <a:endParaRPr lang="pt-BR" b="1" dirty="0"/>
          </a:p>
          <a:p>
            <a:pPr algn="ctr"/>
            <a:endParaRPr lang="pt-BR" dirty="0"/>
          </a:p>
          <a:p>
            <a:pPr algn="ctr"/>
            <a:r>
              <a:rPr lang="pt-BR" dirty="0" err="1"/>
              <a:t>Captan</a:t>
            </a:r>
            <a:r>
              <a:rPr lang="pt-BR" dirty="0"/>
              <a:t> ou </a:t>
            </a:r>
            <a:r>
              <a:rPr lang="pt-BR" dirty="0" err="1"/>
              <a:t>Captan</a:t>
            </a:r>
            <a:r>
              <a:rPr lang="pt-BR" dirty="0"/>
              <a:t>+  </a:t>
            </a:r>
            <a:r>
              <a:rPr lang="pt-BR" dirty="0" err="1"/>
              <a:t>Tiofanato</a:t>
            </a:r>
            <a:r>
              <a:rPr lang="pt-BR" dirty="0"/>
              <a:t> a cada 10 d ou com 50 mm Chuva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(testemunha 20,3% - </a:t>
            </a:r>
            <a:r>
              <a:rPr lang="pt-BR" dirty="0" err="1"/>
              <a:t>Pod</a:t>
            </a:r>
            <a:r>
              <a:rPr lang="pt-BR" dirty="0"/>
              <a:t>   colheita mais latente)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0CA5F4F-2C27-30CA-D7D3-B6D1232AF686}"/>
              </a:ext>
            </a:extLst>
          </p:cNvPr>
          <p:cNvSpPr/>
          <p:nvPr/>
        </p:nvSpPr>
        <p:spPr>
          <a:xfrm>
            <a:off x="6609841" y="3697819"/>
            <a:ext cx="4894728" cy="5118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CFF33"/>
                </a:solidFill>
              </a:rPr>
              <a:t>Literatura : </a:t>
            </a:r>
            <a:r>
              <a:rPr lang="pt-BR" b="1" dirty="0" err="1">
                <a:solidFill>
                  <a:srgbClr val="CCFF33"/>
                </a:solidFill>
              </a:rPr>
              <a:t>Fluazinam</a:t>
            </a:r>
            <a:endParaRPr lang="pt-BR" b="1" dirty="0">
              <a:solidFill>
                <a:srgbClr val="CCFF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76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150F2-7602-BB2E-A34F-A209A463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566" y="817615"/>
            <a:ext cx="8761413" cy="706964"/>
          </a:xfrm>
        </p:spPr>
        <p:txBody>
          <a:bodyPr/>
          <a:lstStyle/>
          <a:p>
            <a:pPr algn="ctr"/>
            <a:r>
              <a:rPr lang="pt-BR" dirty="0"/>
              <a:t>Pulverização dos cortes de poda e inoculação no </a:t>
            </a:r>
            <a:r>
              <a:rPr lang="pt-BR" dirty="0" err="1"/>
              <a:t>laboratorio</a:t>
            </a:r>
            <a:r>
              <a:rPr lang="pt-BR" dirty="0"/>
              <a:t>  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94B41CC5-E955-8140-EB55-FF9E0BB15B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644726"/>
              </p:ext>
            </p:extLst>
          </p:nvPr>
        </p:nvGraphicFramePr>
        <p:xfrm>
          <a:off x="1689315" y="2169764"/>
          <a:ext cx="10127504" cy="41785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2652">
                  <a:extLst>
                    <a:ext uri="{9D8B030D-6E8A-4147-A177-3AD203B41FA5}">
                      <a16:colId xmlns:a16="http://schemas.microsoft.com/office/drawing/2014/main" val="2283091442"/>
                    </a:ext>
                  </a:extLst>
                </a:gridCol>
                <a:gridCol w="3681167">
                  <a:extLst>
                    <a:ext uri="{9D8B030D-6E8A-4147-A177-3AD203B41FA5}">
                      <a16:colId xmlns:a16="http://schemas.microsoft.com/office/drawing/2014/main" val="2772641182"/>
                    </a:ext>
                  </a:extLst>
                </a:gridCol>
                <a:gridCol w="1613685">
                  <a:extLst>
                    <a:ext uri="{9D8B030D-6E8A-4147-A177-3AD203B41FA5}">
                      <a16:colId xmlns:a16="http://schemas.microsoft.com/office/drawing/2014/main" val="2682978421"/>
                    </a:ext>
                  </a:extLst>
                </a:gridCol>
              </a:tblGrid>
              <a:tr h="68030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1" u="none" strike="noStrike" dirty="0">
                          <a:effectLst/>
                        </a:rPr>
                        <a:t>Controle de  </a:t>
                      </a:r>
                      <a:r>
                        <a:rPr lang="pt-BR" sz="2000" b="1" i="1" u="none" strike="noStrike" dirty="0">
                          <a:effectLst/>
                        </a:rPr>
                        <a:t>B. </a:t>
                      </a:r>
                      <a:r>
                        <a:rPr lang="pt-BR" sz="2000" b="1" i="1" u="none" strike="noStrike" dirty="0" err="1">
                          <a:effectLst/>
                        </a:rPr>
                        <a:t>dothidea</a:t>
                      </a:r>
                      <a:r>
                        <a:rPr lang="pt-BR" sz="2000" b="1" i="1" u="none" strike="noStrike" dirty="0">
                          <a:effectLst/>
                        </a:rPr>
                        <a:t> </a:t>
                      </a:r>
                      <a:r>
                        <a:rPr lang="pt-BR" sz="2000" b="1" u="none" strike="noStrike" dirty="0">
                          <a:effectLst/>
                        </a:rPr>
                        <a:t>pela aspersão de cortes de poda</a:t>
                      </a:r>
                    </a:p>
                    <a:p>
                      <a:pPr algn="ctr" fontAlgn="ctr">
                        <a:buNone/>
                      </a:pPr>
                      <a:r>
                        <a:rPr lang="pt-BR" sz="2000" b="1" u="none" strike="noStrike" dirty="0">
                          <a:effectLst/>
                        </a:rPr>
                        <a:t> (1,5 a 2 cm)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7971160"/>
                  </a:ext>
                </a:extLst>
              </a:tr>
              <a:tr h="249484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000" b="1" u="none" strike="noStrike" dirty="0">
                          <a:effectLst/>
                        </a:rPr>
                        <a:t>Tratamento,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b="1" u="none" strike="noStrike" dirty="0">
                          <a:effectLst/>
                        </a:rPr>
                        <a:t>Controle da Infecção </a:t>
                      </a:r>
                      <a:r>
                        <a:rPr lang="pt-BR" sz="2000" u="none" strike="noStrike" dirty="0">
                          <a:effectLst/>
                        </a:rPr>
                        <a:t>(%)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2326103"/>
                  </a:ext>
                </a:extLst>
              </a:tr>
              <a:tr h="6985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8105549"/>
                  </a:ext>
                </a:extLst>
              </a:tr>
              <a:tr h="345387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Garra , 0,05%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45,5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 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8143426"/>
                  </a:ext>
                </a:extLst>
              </a:tr>
              <a:tr h="3453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 Fosfito de cobre, 0,2%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79,5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4389998"/>
                  </a:ext>
                </a:extLst>
              </a:tr>
              <a:tr h="411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 Fosfito de potássio, 0,25%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79,5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9514916"/>
                  </a:ext>
                </a:extLst>
              </a:tr>
              <a:tr h="3453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 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375047"/>
                  </a:ext>
                </a:extLst>
              </a:tr>
              <a:tr h="411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Glucona de cobre     0,1%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61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7341452"/>
                  </a:ext>
                </a:extLst>
              </a:tr>
              <a:tr h="3453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Fosfito de cobre     0, 2%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75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1484231"/>
                  </a:ext>
                </a:extLst>
              </a:tr>
              <a:tr h="3453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Fosfito de potássio  0,2%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94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0731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364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11D78-3DB1-E138-C277-0EA630F2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509666"/>
            <a:ext cx="9173269" cy="1170966"/>
          </a:xfrm>
        </p:spPr>
        <p:txBody>
          <a:bodyPr/>
          <a:lstStyle/>
          <a:p>
            <a:pPr algn="ctr"/>
            <a:r>
              <a:rPr lang="pt-BR" dirty="0"/>
              <a:t>Fungicidas registrados para </a:t>
            </a:r>
            <a:r>
              <a:rPr lang="pt-BR" i="1" dirty="0"/>
              <a:t>B </a:t>
            </a:r>
            <a:r>
              <a:rPr lang="pt-BR" i="1" dirty="0" err="1"/>
              <a:t>dothidea</a:t>
            </a:r>
            <a:r>
              <a:rPr lang="pt-BR" i="1" dirty="0"/>
              <a:t> e obtusa (1 e 2)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FD7CE8A-6412-A910-5633-5816835BB2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61" t="41043" r="15170" b="15572"/>
          <a:stretch>
            <a:fillRect/>
          </a:stretch>
        </p:blipFill>
        <p:spPr>
          <a:xfrm>
            <a:off x="766632" y="1859796"/>
            <a:ext cx="10578127" cy="292918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E5BAE75-6239-F694-28DE-7C22AB78E6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24" t="67890" r="10508" b="4006"/>
          <a:stretch>
            <a:fillRect/>
          </a:stretch>
        </p:blipFill>
        <p:spPr>
          <a:xfrm>
            <a:off x="766633" y="5099868"/>
            <a:ext cx="10772390" cy="1649644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F43C4956-486D-6E99-0E5A-EDAFF1E04B77}"/>
              </a:ext>
            </a:extLst>
          </p:cNvPr>
          <p:cNvSpPr/>
          <p:nvPr/>
        </p:nvSpPr>
        <p:spPr>
          <a:xfrm>
            <a:off x="170481" y="2929180"/>
            <a:ext cx="480448" cy="4998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B6BF840-50CD-4FF7-E9B4-E9C3DAB1308B}"/>
              </a:ext>
            </a:extLst>
          </p:cNvPr>
          <p:cNvSpPr/>
          <p:nvPr/>
        </p:nvSpPr>
        <p:spPr>
          <a:xfrm>
            <a:off x="247565" y="5151450"/>
            <a:ext cx="480448" cy="4998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ysClr val="windowText" lastClr="0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01378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F8B4F-D67C-128A-6C54-445625B8C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Controle cultural e químico dessas doenças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84C563-2BAA-CADB-4FD4-7E114B12A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8934443" cy="3828297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 </a:t>
            </a:r>
            <a:r>
              <a:rPr lang="pt-BR" sz="2800" b="1" u="sng" dirty="0">
                <a:solidFill>
                  <a:schemeClr val="tx1"/>
                </a:solidFill>
              </a:rPr>
              <a:t>Nos pomares sem cancro europeu : </a:t>
            </a:r>
            <a:r>
              <a:rPr lang="pt-BR" sz="2800" b="1" dirty="0">
                <a:solidFill>
                  <a:schemeClr val="tx1"/>
                </a:solidFill>
              </a:rPr>
              <a:t>triturar e enterrar os ramos  de poda e  os com cancro 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Proteger os cortes de poda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Arrancar e queimar as plantas com morte descendente 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Proteger as maçãs nas condições de previsão de  chuvas consecutivas e Temperatura alta( P. branca)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Fazer detecção de infecção latente das maçãs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Investimento em pesquisa sobre essas doenças </a:t>
            </a:r>
            <a:endParaRPr lang="pt-B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384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566D30E-2D2B-A096-93EB-211576608EDC}"/>
              </a:ext>
            </a:extLst>
          </p:cNvPr>
          <p:cNvSpPr/>
          <p:nvPr/>
        </p:nvSpPr>
        <p:spPr>
          <a:xfrm>
            <a:off x="2773180" y="1274164"/>
            <a:ext cx="6715594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Obrigada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93C2135-6432-BF93-F187-892F4E51CFFC}"/>
              </a:ext>
            </a:extLst>
          </p:cNvPr>
          <p:cNvSpPr/>
          <p:nvPr/>
        </p:nvSpPr>
        <p:spPr>
          <a:xfrm>
            <a:off x="1768839" y="3222885"/>
            <a:ext cx="8604354" cy="17238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accent1"/>
                </a:solidFill>
              </a:rPr>
              <a:t>Agradecimentos à Embrapa </a:t>
            </a:r>
            <a:r>
              <a:rPr lang="pt-BR" sz="3200" b="1" dirty="0" err="1">
                <a:solidFill>
                  <a:schemeClr val="accent1"/>
                </a:solidFill>
              </a:rPr>
              <a:t>Abpm</a:t>
            </a:r>
            <a:r>
              <a:rPr lang="pt-BR" sz="3200" b="1" dirty="0">
                <a:solidFill>
                  <a:schemeClr val="accent1"/>
                </a:solidFill>
              </a:rPr>
              <a:t> e Proterra e aos  colegas e alunos envolvidos nesses trabalhos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C30205E5-2150-7049-8190-429D52DCC2F7}"/>
              </a:ext>
            </a:extLst>
          </p:cNvPr>
          <p:cNvSpPr txBox="1">
            <a:spLocks/>
          </p:cNvSpPr>
          <p:nvPr/>
        </p:nvSpPr>
        <p:spPr>
          <a:xfrm>
            <a:off x="0" y="6529387"/>
            <a:ext cx="12192000" cy="328613"/>
          </a:xfrm>
          <a:prstGeom prst="rect">
            <a:avLst/>
          </a:prstGeom>
          <a:solidFill>
            <a:srgbClr val="CCFF33"/>
          </a:solidFill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chemeClr val="tx1"/>
                </a:solidFill>
              </a:rPr>
              <a:t>Seminário  sobre cancro dos ramos da macieira – 24/03/2026  Proterra e  UCS/ IHARA e Basf)</a:t>
            </a:r>
          </a:p>
        </p:txBody>
      </p:sp>
    </p:spTree>
    <p:extLst>
      <p:ext uri="{BB962C8B-B14F-4D97-AF65-F5344CB8AC3E}">
        <p14:creationId xmlns:p14="http://schemas.microsoft.com/office/powerpoint/2010/main" val="1124729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 - Sala da Diretoria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{8E6BEF4D-531E-4813-AC47-1B9FCEC2A5B2}TF229edf6a-8a49-49ee-a0a6-5037052947489505dbdf-e43ad2ac1b76</Template>
  <TotalTime>8642</TotalTime>
  <Words>723</Words>
  <Application>Microsoft Office PowerPoint</Application>
  <PresentationFormat>Widescreen</PresentationFormat>
  <Paragraphs>118</Paragraphs>
  <Slides>17</Slides>
  <Notes>6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Aptos Narrow</vt:lpstr>
      <vt:lpstr>Arial</vt:lpstr>
      <vt:lpstr>Calibri</vt:lpstr>
      <vt:lpstr>Century Gothic</vt:lpstr>
      <vt:lpstr>Times New Roman</vt:lpstr>
      <vt:lpstr>Wingdings 3</vt:lpstr>
      <vt:lpstr>Íon - Sala da Diretoria</vt:lpstr>
      <vt:lpstr>Acrobat Document</vt:lpstr>
      <vt:lpstr>Apresentação do PowerPoint</vt:lpstr>
      <vt:lpstr>Apresentação do PowerPoint</vt:lpstr>
      <vt:lpstr>Conteúdo</vt:lpstr>
      <vt:lpstr>Apresentação do PowerPoint</vt:lpstr>
      <vt:lpstr>Apresentação do PowerPoint</vt:lpstr>
      <vt:lpstr>Apresentação do PowerPoint</vt:lpstr>
      <vt:lpstr> Cancros dos ramos e tronco morte descendente em Vacaria  (Cancro papel?</vt:lpstr>
      <vt:lpstr>Apresentação do PowerPoint</vt:lpstr>
      <vt:lpstr>Agentes causais de Cancros  identificados no Brasil</vt:lpstr>
      <vt:lpstr>Sintomas de outros Cancros na macieiras</vt:lpstr>
      <vt:lpstr>Apresentação do PowerPoint</vt:lpstr>
      <vt:lpstr>Apresentação do PowerPoint</vt:lpstr>
      <vt:lpstr>Apresentação do PowerPoint</vt:lpstr>
      <vt:lpstr>Pulverização dos cortes de poda e inoculação no laboratorio  </vt:lpstr>
      <vt:lpstr>Fungicidas registrados para B dothidea e obtusa (1 e 2)</vt:lpstr>
      <vt:lpstr>Controle cultural e químico dessas doenças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Rosa Maria valdebenito</dc:creator>
  <cp:lastModifiedBy>Rosa Maria Valdebenito</cp:lastModifiedBy>
  <cp:revision>39</cp:revision>
  <cp:lastPrinted>2026-03-21T00:01:45Z</cp:lastPrinted>
  <dcterms:created xsi:type="dcterms:W3CDTF">2026-02-17T19:07:11Z</dcterms:created>
  <dcterms:modified xsi:type="dcterms:W3CDTF">2026-03-26T12:02:34Z</dcterms:modified>
</cp:coreProperties>
</file>